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26314"/>
    <a:srgbClr val="C7971F"/>
    <a:srgbClr val="EAD482"/>
    <a:srgbClr val="DCB7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C3C-4946-4E24-B239-F7041A8BCD4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35:1 – 36:23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35:1 – 36:23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pic>
        <p:nvPicPr>
          <p:cNvPr id="16" name="Picture 15" descr="Fertile Crescent.jpg"/>
          <p:cNvPicPr>
            <a:picLocks noChangeAspect="1"/>
          </p:cNvPicPr>
          <p:nvPr/>
        </p:nvPicPr>
        <p:blipFill>
          <a:blip r:embed="rId3" cstate="print"/>
          <a:srcRect l="4286" t="6797" r="203" b="5307"/>
          <a:stretch>
            <a:fillRect/>
          </a:stretch>
        </p:blipFill>
        <p:spPr>
          <a:xfrm>
            <a:off x="533400" y="1052689"/>
            <a:ext cx="7924800" cy="466231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3" name="Group 22"/>
          <p:cNvGrpSpPr/>
          <p:nvPr/>
        </p:nvGrpSpPr>
        <p:grpSpPr>
          <a:xfrm>
            <a:off x="7239000" y="1342900"/>
            <a:ext cx="1219200" cy="485900"/>
            <a:chOff x="7239000" y="1342900"/>
            <a:chExt cx="1219200" cy="485900"/>
          </a:xfrm>
        </p:grpSpPr>
        <p:sp>
          <p:nvSpPr>
            <p:cNvPr id="21" name="Oval 20"/>
            <p:cNvSpPr/>
            <p:nvPr/>
          </p:nvSpPr>
          <p:spPr>
            <a:xfrm>
              <a:off x="8001000" y="1752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39000" y="13429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Nineveh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84225" y="1676400"/>
            <a:ext cx="990600" cy="469385"/>
            <a:chOff x="5884225" y="1676400"/>
            <a:chExt cx="990600" cy="469385"/>
          </a:xfrm>
        </p:grpSpPr>
        <p:sp>
          <p:nvSpPr>
            <p:cNvPr id="20" name="Oval 19"/>
            <p:cNvSpPr/>
            <p:nvPr/>
          </p:nvSpPr>
          <p:spPr>
            <a:xfrm>
              <a:off x="6019800" y="1676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4225" y="1745675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Haran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59275" y="1259775"/>
            <a:ext cx="1752600" cy="469075"/>
            <a:chOff x="4259275" y="1259775"/>
            <a:chExt cx="1752600" cy="469075"/>
          </a:xfrm>
        </p:grpSpPr>
        <p:sp>
          <p:nvSpPr>
            <p:cNvPr id="18" name="Oval 17"/>
            <p:cNvSpPr/>
            <p:nvPr/>
          </p:nvSpPr>
          <p:spPr>
            <a:xfrm>
              <a:off x="5498275" y="16526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59275" y="1259775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Carchemish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>
            <a:off x="2683823" y="3779322"/>
            <a:ext cx="1769424" cy="1021278"/>
          </a:xfrm>
          <a:custGeom>
            <a:avLst/>
            <a:gdLst>
              <a:gd name="connsiteX0" fmla="*/ 0 w 1769424"/>
              <a:gd name="connsiteY0" fmla="*/ 1021278 h 1021278"/>
              <a:gd name="connsiteX1" fmla="*/ 510639 w 1769424"/>
              <a:gd name="connsiteY1" fmla="*/ 914400 h 1021278"/>
              <a:gd name="connsiteX2" fmla="*/ 1045029 w 1769424"/>
              <a:gd name="connsiteY2" fmla="*/ 878774 h 1021278"/>
              <a:gd name="connsiteX3" fmla="*/ 1294411 w 1769424"/>
              <a:gd name="connsiteY3" fmla="*/ 641267 h 1021278"/>
              <a:gd name="connsiteX4" fmla="*/ 1460665 w 1769424"/>
              <a:gd name="connsiteY4" fmla="*/ 261257 h 1021278"/>
              <a:gd name="connsiteX5" fmla="*/ 1531917 w 1769424"/>
              <a:gd name="connsiteY5" fmla="*/ 47501 h 1021278"/>
              <a:gd name="connsiteX6" fmla="*/ 1769424 w 1769424"/>
              <a:gd name="connsiteY6" fmla="*/ 0 h 102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9424" h="1021278">
                <a:moveTo>
                  <a:pt x="0" y="1021278"/>
                </a:moveTo>
                <a:cubicBezTo>
                  <a:pt x="168234" y="979714"/>
                  <a:pt x="336468" y="938151"/>
                  <a:pt x="510639" y="914400"/>
                </a:cubicBezTo>
                <a:cubicBezTo>
                  <a:pt x="684810" y="890649"/>
                  <a:pt x="914400" y="924296"/>
                  <a:pt x="1045029" y="878774"/>
                </a:cubicBezTo>
                <a:cubicBezTo>
                  <a:pt x="1175658" y="833252"/>
                  <a:pt x="1225139" y="744186"/>
                  <a:pt x="1294411" y="641267"/>
                </a:cubicBezTo>
                <a:cubicBezTo>
                  <a:pt x="1363683" y="538348"/>
                  <a:pt x="1421081" y="360218"/>
                  <a:pt x="1460665" y="261257"/>
                </a:cubicBezTo>
                <a:cubicBezTo>
                  <a:pt x="1500249" y="162296"/>
                  <a:pt x="1480457" y="91044"/>
                  <a:pt x="1531917" y="47501"/>
                </a:cubicBezTo>
                <a:cubicBezTo>
                  <a:pt x="1583377" y="3958"/>
                  <a:pt x="1676400" y="1979"/>
                  <a:pt x="1769424" y="0"/>
                </a:cubicBezTo>
              </a:path>
            </a:pathLst>
          </a:custGeom>
          <a:ln w="152400">
            <a:solidFill>
              <a:schemeClr val="bg1"/>
            </a:solidFill>
            <a:tailEnd type="triangle" w="sm" len="med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419600" y="3864429"/>
            <a:ext cx="132608" cy="631371"/>
          </a:xfrm>
          <a:custGeom>
            <a:avLst/>
            <a:gdLst>
              <a:gd name="connsiteX0" fmla="*/ 0 w 170213"/>
              <a:gd name="connsiteY0" fmla="*/ 498763 h 498763"/>
              <a:gd name="connsiteX1" fmla="*/ 154379 w 170213"/>
              <a:gd name="connsiteY1" fmla="*/ 213756 h 498763"/>
              <a:gd name="connsiteX2" fmla="*/ 95002 w 170213"/>
              <a:gd name="connsiteY2" fmla="*/ 0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13" h="498763">
                <a:moveTo>
                  <a:pt x="0" y="498763"/>
                </a:moveTo>
                <a:cubicBezTo>
                  <a:pt x="69272" y="397823"/>
                  <a:pt x="138545" y="296883"/>
                  <a:pt x="154379" y="213756"/>
                </a:cubicBezTo>
                <a:cubicBezTo>
                  <a:pt x="170213" y="130629"/>
                  <a:pt x="132607" y="65314"/>
                  <a:pt x="95002" y="0"/>
                </a:cubicBezTo>
              </a:path>
            </a:pathLst>
          </a:custGeom>
          <a:ln w="152400">
            <a:solidFill>
              <a:schemeClr val="accent2">
                <a:lumMod val="50000"/>
              </a:schemeClr>
            </a:solidFill>
            <a:tailEnd type="triangle" w="sm" len="sm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191000" y="3891150"/>
            <a:ext cx="1447800" cy="471360"/>
            <a:chOff x="4191000" y="3891150"/>
            <a:chExt cx="1447800" cy="471360"/>
          </a:xfrm>
        </p:grpSpPr>
        <p:sp>
          <p:nvSpPr>
            <p:cNvPr id="28" name="Oval 27"/>
            <p:cNvSpPr/>
            <p:nvPr/>
          </p:nvSpPr>
          <p:spPr>
            <a:xfrm>
              <a:off x="4407725" y="38911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0" y="39624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Megiddo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7-Point Star 33"/>
          <p:cNvSpPr/>
          <p:nvPr/>
        </p:nvSpPr>
        <p:spPr>
          <a:xfrm>
            <a:off x="4191000" y="3581400"/>
            <a:ext cx="533400" cy="457200"/>
          </a:xfrm>
          <a:prstGeom prst="star7">
            <a:avLst>
              <a:gd name="adj" fmla="val 19788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62000" y="2004950"/>
            <a:ext cx="3164775" cy="461665"/>
            <a:chOff x="762000" y="2004950"/>
            <a:chExt cx="3164775" cy="461665"/>
          </a:xfrm>
        </p:grpSpPr>
        <p:sp>
          <p:nvSpPr>
            <p:cNvPr id="35" name="Rectangle 34"/>
            <p:cNvSpPr/>
            <p:nvPr/>
          </p:nvSpPr>
          <p:spPr>
            <a:xfrm>
              <a:off x="762000" y="21336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5975" y="200495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Pharaoh Necho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0" y="2381485"/>
            <a:ext cx="3159825" cy="461665"/>
            <a:chOff x="762000" y="2381485"/>
            <a:chExt cx="3159825" cy="461665"/>
          </a:xfrm>
        </p:grpSpPr>
        <p:sp>
          <p:nvSpPr>
            <p:cNvPr id="36" name="Rectangle 35"/>
            <p:cNvSpPr/>
            <p:nvPr/>
          </p:nvSpPr>
          <p:spPr>
            <a:xfrm>
              <a:off x="762000" y="2514600"/>
              <a:ext cx="533400" cy="228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31025" y="2381485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King Josiah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35:1 – 36:23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24400" y="5257800"/>
            <a:ext cx="1524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Kings of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533400" y="5257800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/>
                <a:gridCol w="3432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" pitchFamily="2" charset="2"/>
                        </a:rPr>
                        <a:t>Y</a:t>
                      </a:r>
                    </a:p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Ruled over united kingdom</a:t>
                      </a:r>
                      <a:endParaRPr lang="en-US" b="0" dirty="0">
                        <a:ln w="28575">
                          <a:noFill/>
                        </a:ln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Note: Some dates are approximate.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Reigns do not include co-regencies</a:t>
                      </a:r>
                      <a:endParaRPr lang="en-US" sz="1800" b="0" kern="140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Freeform 33"/>
          <p:cNvSpPr>
            <a:spLocks/>
          </p:cNvSpPr>
          <p:nvPr/>
        </p:nvSpPr>
        <p:spPr bwMode="auto">
          <a:xfrm>
            <a:off x="483199" y="1507428"/>
            <a:ext cx="670516" cy="13858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325" y="1771650"/>
              </a:cxn>
              <a:cxn ang="0">
                <a:pos x="850900" y="1771650"/>
              </a:cxn>
              <a:cxn ang="0">
                <a:pos x="0" y="0"/>
              </a:cxn>
            </a:cxnLst>
            <a:rect l="0" t="0" r="r" b="b"/>
            <a:pathLst>
              <a:path w="850900" h="1771650">
                <a:moveTo>
                  <a:pt x="0" y="0"/>
                </a:moveTo>
                <a:lnTo>
                  <a:pt x="441325" y="1771650"/>
                </a:lnTo>
                <a:lnTo>
                  <a:pt x="850900" y="17716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3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4"/>
          <p:cNvSpPr>
            <a:spLocks/>
          </p:cNvSpPr>
          <p:nvPr/>
        </p:nvSpPr>
        <p:spPr bwMode="auto">
          <a:xfrm>
            <a:off x="815274" y="2044420"/>
            <a:ext cx="1045235" cy="847598"/>
          </a:xfrm>
          <a:custGeom>
            <a:avLst/>
            <a:gdLst>
              <a:gd name="connsiteX0" fmla="*/ 0 w 1342542"/>
              <a:gd name="connsiteY0" fmla="*/ 0 h 1139523"/>
              <a:gd name="connsiteX1" fmla="*/ 452401 w 1342542"/>
              <a:gd name="connsiteY1" fmla="*/ 1139523 h 1139523"/>
              <a:gd name="connsiteX2" fmla="*/ 1342542 w 1342542"/>
              <a:gd name="connsiteY2" fmla="*/ 1139523 h 1139523"/>
              <a:gd name="connsiteX3" fmla="*/ 0 w 1342542"/>
              <a:gd name="connsiteY3" fmla="*/ 0 h 1139523"/>
              <a:gd name="connsiteX0" fmla="*/ 0 w 1326425"/>
              <a:gd name="connsiteY0" fmla="*/ 0 h 1091197"/>
              <a:gd name="connsiteX1" fmla="*/ 436284 w 1326425"/>
              <a:gd name="connsiteY1" fmla="*/ 1091197 h 1091197"/>
              <a:gd name="connsiteX2" fmla="*/ 1326425 w 1326425"/>
              <a:gd name="connsiteY2" fmla="*/ 1091197 h 1091197"/>
              <a:gd name="connsiteX3" fmla="*/ 0 w 1326425"/>
              <a:gd name="connsiteY3" fmla="*/ 0 h 109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25" h="1091197">
                <a:moveTo>
                  <a:pt x="0" y="0"/>
                </a:moveTo>
                <a:lnTo>
                  <a:pt x="436284" y="1091197"/>
                </a:lnTo>
                <a:lnTo>
                  <a:pt x="1326425" y="10911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24726" y="1177505"/>
            <a:ext cx="906449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David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1010-970BC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345375" y="1693652"/>
            <a:ext cx="815948" cy="3720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Solomon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970-930BC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796864" y="4174113"/>
            <a:ext cx="920111" cy="389261"/>
          </a:xfrm>
          <a:prstGeom prst="rect">
            <a:avLst/>
          </a:prstGeom>
          <a:solidFill>
            <a:srgbClr val="99663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Rehoboam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930-914BC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57"/>
          <p:cNvSpPr>
            <a:spLocks/>
          </p:cNvSpPr>
          <p:nvPr/>
        </p:nvSpPr>
        <p:spPr bwMode="auto">
          <a:xfrm>
            <a:off x="1266302" y="3315671"/>
            <a:ext cx="870671" cy="859657"/>
          </a:xfrm>
          <a:custGeom>
            <a:avLst/>
            <a:gdLst/>
            <a:ahLst/>
            <a:cxnLst>
              <a:cxn ang="0">
                <a:pos x="0" y="1104899"/>
              </a:cxn>
              <a:cxn ang="0">
                <a:pos x="1142586" y="0"/>
              </a:cxn>
              <a:cxn ang="0">
                <a:pos x="823913" y="0"/>
              </a:cxn>
              <a:cxn ang="0">
                <a:pos x="0" y="1104899"/>
              </a:cxn>
            </a:cxnLst>
            <a:rect l="0" t="0" r="r" b="b"/>
            <a:pathLst>
              <a:path w="1142586" h="1104899">
                <a:moveTo>
                  <a:pt x="0" y="1104899"/>
                </a:moveTo>
                <a:lnTo>
                  <a:pt x="1142586" y="0"/>
                </a:lnTo>
                <a:lnTo>
                  <a:pt x="823913" y="0"/>
                </a:lnTo>
                <a:lnTo>
                  <a:pt x="0" y="1104899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59"/>
          <p:cNvSpPr txBox="1">
            <a:spLocks noChangeArrowheads="1"/>
          </p:cNvSpPr>
          <p:nvPr/>
        </p:nvSpPr>
        <p:spPr bwMode="auto">
          <a:xfrm>
            <a:off x="1394923" y="4723730"/>
            <a:ext cx="863600" cy="38167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Abijam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914-911BC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60"/>
          <p:cNvSpPr>
            <a:spLocks/>
          </p:cNvSpPr>
          <p:nvPr/>
        </p:nvSpPr>
        <p:spPr bwMode="auto">
          <a:xfrm>
            <a:off x="1799212" y="3313201"/>
            <a:ext cx="449096" cy="1417940"/>
          </a:xfrm>
          <a:custGeom>
            <a:avLst/>
            <a:gdLst/>
            <a:ahLst/>
            <a:cxnLst>
              <a:cxn ang="0">
                <a:pos x="0" y="1822450"/>
              </a:cxn>
              <a:cxn ang="0">
                <a:pos x="570659" y="2381"/>
              </a:cxn>
              <a:cxn ang="0">
                <a:pos x="428624" y="0"/>
              </a:cxn>
              <a:cxn ang="0">
                <a:pos x="0" y="1822450"/>
              </a:cxn>
            </a:cxnLst>
            <a:rect l="0" t="0" r="r" b="b"/>
            <a:pathLst>
              <a:path w="570659" h="1822450">
                <a:moveTo>
                  <a:pt x="0" y="1822450"/>
                </a:moveTo>
                <a:lnTo>
                  <a:pt x="570659" y="2381"/>
                </a:lnTo>
                <a:lnTo>
                  <a:pt x="428624" y="0"/>
                </a:lnTo>
                <a:lnTo>
                  <a:pt x="0" y="182245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62"/>
          <p:cNvSpPr>
            <a:spLocks/>
          </p:cNvSpPr>
          <p:nvPr/>
        </p:nvSpPr>
        <p:spPr bwMode="auto">
          <a:xfrm flipV="1">
            <a:off x="2249559" y="2587555"/>
            <a:ext cx="468290" cy="316669"/>
          </a:xfrm>
          <a:custGeom>
            <a:avLst/>
            <a:gdLst/>
            <a:ahLst/>
            <a:cxnLst>
              <a:cxn ang="0">
                <a:pos x="90487" y="419099"/>
              </a:cxn>
              <a:cxn ang="0">
                <a:pos x="618525" y="0"/>
              </a:cxn>
              <a:cxn ang="0">
                <a:pos x="0" y="0"/>
              </a:cxn>
              <a:cxn ang="0">
                <a:pos x="90487" y="419099"/>
              </a:cxn>
            </a:cxnLst>
            <a:rect l="0" t="0" r="r" b="b"/>
            <a:pathLst>
              <a:path w="618525" h="419099">
                <a:moveTo>
                  <a:pt x="90487" y="419099"/>
                </a:moveTo>
                <a:lnTo>
                  <a:pt x="618525" y="0"/>
                </a:lnTo>
                <a:lnTo>
                  <a:pt x="0" y="0"/>
                </a:lnTo>
                <a:lnTo>
                  <a:pt x="90487" y="419099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079765" y="4182374"/>
            <a:ext cx="912062" cy="381000"/>
          </a:xfrm>
          <a:prstGeom prst="rect">
            <a:avLst/>
          </a:prstGeom>
          <a:solidFill>
            <a:srgbClr val="00B05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Jehoshaphat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871-847BC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reeform 64"/>
          <p:cNvSpPr>
            <a:spLocks/>
          </p:cNvSpPr>
          <p:nvPr/>
        </p:nvSpPr>
        <p:spPr bwMode="auto">
          <a:xfrm>
            <a:off x="2520594" y="3315671"/>
            <a:ext cx="624122" cy="868128"/>
          </a:xfrm>
          <a:custGeom>
            <a:avLst/>
            <a:gdLst>
              <a:gd name="connsiteX0" fmla="*/ 0 w 792024"/>
              <a:gd name="connsiteY0" fmla="*/ 1115788 h 1115788"/>
              <a:gd name="connsiteX1" fmla="*/ 792024 w 792024"/>
              <a:gd name="connsiteY1" fmla="*/ 0 h 1115788"/>
              <a:gd name="connsiteX2" fmla="*/ 258624 w 792024"/>
              <a:gd name="connsiteY2" fmla="*/ 0 h 1115788"/>
              <a:gd name="connsiteX3" fmla="*/ 0 w 792024"/>
              <a:gd name="connsiteY3" fmla="*/ 1115788 h 11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024" h="1115788">
                <a:moveTo>
                  <a:pt x="0" y="1115788"/>
                </a:moveTo>
                <a:lnTo>
                  <a:pt x="792024" y="0"/>
                </a:lnTo>
                <a:lnTo>
                  <a:pt x="258624" y="0"/>
                </a:lnTo>
                <a:lnTo>
                  <a:pt x="0" y="1115788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6" name="Group 64"/>
          <p:cNvGrpSpPr/>
          <p:nvPr/>
        </p:nvGrpSpPr>
        <p:grpSpPr>
          <a:xfrm>
            <a:off x="228600" y="2893254"/>
            <a:ext cx="8699200" cy="429828"/>
            <a:chOff x="228600" y="3414234"/>
            <a:chExt cx="8699200" cy="429828"/>
          </a:xfrm>
        </p:grpSpPr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9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3" name="Text Box 61"/>
          <p:cNvSpPr txBox="1">
            <a:spLocks noChangeArrowheads="1"/>
          </p:cNvSpPr>
          <p:nvPr/>
        </p:nvSpPr>
        <p:spPr bwMode="auto">
          <a:xfrm>
            <a:off x="1875465" y="2209800"/>
            <a:ext cx="924824" cy="380263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911-871BC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Freeform 71"/>
          <p:cNvSpPr>
            <a:spLocks/>
          </p:cNvSpPr>
          <p:nvPr/>
        </p:nvSpPr>
        <p:spPr bwMode="auto">
          <a:xfrm>
            <a:off x="3585645" y="3311967"/>
            <a:ext cx="354830" cy="879034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Text Box 65"/>
          <p:cNvSpPr txBox="1">
            <a:spLocks noChangeArrowheads="1"/>
          </p:cNvSpPr>
          <p:nvPr/>
        </p:nvSpPr>
        <p:spPr bwMode="auto">
          <a:xfrm>
            <a:off x="2544901" y="1676400"/>
            <a:ext cx="838200" cy="381000"/>
          </a:xfrm>
          <a:prstGeom prst="rect">
            <a:avLst/>
          </a:prstGeom>
          <a:solidFill>
            <a:srgbClr val="FF00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847-840BC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Freeform 66"/>
          <p:cNvSpPr>
            <a:spLocks/>
          </p:cNvSpPr>
          <p:nvPr/>
        </p:nvSpPr>
        <p:spPr bwMode="auto">
          <a:xfrm flipV="1">
            <a:off x="2977717" y="2057400"/>
            <a:ext cx="366913" cy="836602"/>
          </a:xfrm>
          <a:custGeom>
            <a:avLst/>
            <a:gdLst>
              <a:gd name="connsiteX0" fmla="*/ 0 w 465621"/>
              <a:gd name="connsiteY0" fmla="*/ 1827437 h 1827437"/>
              <a:gd name="connsiteX1" fmla="*/ 465621 w 465621"/>
              <a:gd name="connsiteY1" fmla="*/ 0 h 1827437"/>
              <a:gd name="connsiteX2" fmla="*/ 265596 w 465621"/>
              <a:gd name="connsiteY2" fmla="*/ 0 h 1827437"/>
              <a:gd name="connsiteX3" fmla="*/ 0 w 465621"/>
              <a:gd name="connsiteY3" fmla="*/ 1827437 h 18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21" h="1827437">
                <a:moveTo>
                  <a:pt x="0" y="1827437"/>
                </a:moveTo>
                <a:lnTo>
                  <a:pt x="465621" y="0"/>
                </a:lnTo>
                <a:lnTo>
                  <a:pt x="265596" y="0"/>
                </a:lnTo>
                <a:lnTo>
                  <a:pt x="0" y="1827437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Line 67"/>
          <p:cNvSpPr>
            <a:spLocks noChangeShapeType="1"/>
          </p:cNvSpPr>
          <p:nvPr/>
        </p:nvSpPr>
        <p:spPr bwMode="auto">
          <a:xfrm flipH="1">
            <a:off x="3278795" y="3325255"/>
            <a:ext cx="127000" cy="1399145"/>
          </a:xfrm>
          <a:prstGeom prst="line">
            <a:avLst/>
          </a:prstGeom>
          <a:noFill/>
          <a:ln w="12700">
            <a:solidFill>
              <a:srgbClr val="33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Text Box 69"/>
          <p:cNvSpPr txBox="1">
            <a:spLocks noChangeArrowheads="1"/>
          </p:cNvSpPr>
          <p:nvPr/>
        </p:nvSpPr>
        <p:spPr bwMode="auto">
          <a:xfrm>
            <a:off x="2839427" y="4724400"/>
            <a:ext cx="736600" cy="380999"/>
          </a:xfrm>
          <a:prstGeom prst="rect">
            <a:avLst/>
          </a:prstGeom>
          <a:solidFill>
            <a:srgbClr val="3366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Azariah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Freeform 68"/>
          <p:cNvSpPr>
            <a:spLocks/>
          </p:cNvSpPr>
          <p:nvPr/>
        </p:nvSpPr>
        <p:spPr bwMode="auto">
          <a:xfrm flipV="1">
            <a:off x="3388819" y="2585936"/>
            <a:ext cx="163876" cy="309664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Text Box 72"/>
          <p:cNvSpPr txBox="1">
            <a:spLocks noChangeArrowheads="1"/>
          </p:cNvSpPr>
          <p:nvPr/>
        </p:nvSpPr>
        <p:spPr bwMode="auto">
          <a:xfrm>
            <a:off x="2875419" y="2209800"/>
            <a:ext cx="1206894" cy="387455"/>
          </a:xfrm>
          <a:prstGeom prst="rect">
            <a:avLst/>
          </a:prstGeom>
          <a:solidFill>
            <a:srgbClr val="80008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Queen Athaliah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840-835BC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73"/>
          <p:cNvSpPr txBox="1">
            <a:spLocks noChangeArrowheads="1"/>
          </p:cNvSpPr>
          <p:nvPr/>
        </p:nvSpPr>
        <p:spPr bwMode="auto">
          <a:xfrm>
            <a:off x="3813020" y="1676400"/>
            <a:ext cx="903141" cy="389441"/>
          </a:xfrm>
          <a:prstGeom prst="rect">
            <a:avLst/>
          </a:prstGeom>
          <a:solidFill>
            <a:srgbClr val="4D4D4D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Amaziah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796-768BC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Freeform 74"/>
          <p:cNvSpPr>
            <a:spLocks/>
          </p:cNvSpPr>
          <p:nvPr/>
        </p:nvSpPr>
        <p:spPr bwMode="auto">
          <a:xfrm flipH="1" flipV="1">
            <a:off x="3937567" y="2067671"/>
            <a:ext cx="393326" cy="830293"/>
          </a:xfrm>
          <a:custGeom>
            <a:avLst/>
            <a:gdLst/>
            <a:ahLst/>
            <a:cxnLst>
              <a:cxn ang="0">
                <a:pos x="123822" y="419099"/>
              </a:cxn>
              <a:cxn ang="0">
                <a:pos x="618525" y="0"/>
              </a:cxn>
              <a:cxn ang="0">
                <a:pos x="0" y="0"/>
              </a:cxn>
              <a:cxn ang="0">
                <a:pos x="123822" y="419099"/>
              </a:cxn>
            </a:cxnLst>
            <a:rect l="0" t="0" r="r" b="b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Freeform 75"/>
          <p:cNvSpPr>
            <a:spLocks/>
          </p:cNvSpPr>
          <p:nvPr/>
        </p:nvSpPr>
        <p:spPr bwMode="auto">
          <a:xfrm>
            <a:off x="4320618" y="3310890"/>
            <a:ext cx="520557" cy="1420598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33" name="Text Box 78"/>
          <p:cNvSpPr txBox="1">
            <a:spLocks noChangeArrowheads="1"/>
          </p:cNvSpPr>
          <p:nvPr/>
        </p:nvSpPr>
        <p:spPr bwMode="auto">
          <a:xfrm>
            <a:off x="4299707" y="4730121"/>
            <a:ext cx="832087" cy="394795"/>
          </a:xfrm>
          <a:prstGeom prst="rect">
            <a:avLst/>
          </a:prstGeom>
          <a:solidFill>
            <a:srgbClr val="99CC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Uzziah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768-739BC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 Box 70"/>
          <p:cNvSpPr txBox="1">
            <a:spLocks noChangeArrowheads="1"/>
          </p:cNvSpPr>
          <p:nvPr/>
        </p:nvSpPr>
        <p:spPr bwMode="auto">
          <a:xfrm>
            <a:off x="3163595" y="4191000"/>
            <a:ext cx="9144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Joash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835-796BC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Freeform 77"/>
          <p:cNvSpPr>
            <a:spLocks/>
          </p:cNvSpPr>
          <p:nvPr/>
        </p:nvSpPr>
        <p:spPr bwMode="auto">
          <a:xfrm flipH="1" flipV="1">
            <a:off x="4853480" y="2590800"/>
            <a:ext cx="77560" cy="304800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6" name="Freeform 79"/>
          <p:cNvSpPr>
            <a:spLocks/>
          </p:cNvSpPr>
          <p:nvPr/>
        </p:nvSpPr>
        <p:spPr bwMode="auto">
          <a:xfrm>
            <a:off x="4924645" y="3323082"/>
            <a:ext cx="221421" cy="867918"/>
          </a:xfrm>
          <a:custGeom>
            <a:avLst/>
            <a:gdLst/>
            <a:ahLst/>
            <a:cxnLst>
              <a:cxn ang="0">
                <a:pos x="123822" y="419099"/>
              </a:cxn>
              <a:cxn ang="0">
                <a:pos x="618525" y="0"/>
              </a:cxn>
              <a:cxn ang="0">
                <a:pos x="0" y="0"/>
              </a:cxn>
              <a:cxn ang="0">
                <a:pos x="123822" y="419099"/>
              </a:cxn>
            </a:cxnLst>
            <a:rect l="0" t="0" r="r" b="b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Text Box 81"/>
          <p:cNvSpPr txBox="1">
            <a:spLocks noChangeArrowheads="1"/>
          </p:cNvSpPr>
          <p:nvPr/>
        </p:nvSpPr>
        <p:spPr bwMode="auto">
          <a:xfrm>
            <a:off x="4569426" y="4191000"/>
            <a:ext cx="831850" cy="389441"/>
          </a:xfrm>
          <a:prstGeom prst="rect">
            <a:avLst/>
          </a:prstGeom>
          <a:solidFill>
            <a:srgbClr val="D6009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Ahaz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735-715BC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Freeform 80"/>
          <p:cNvSpPr>
            <a:spLocks/>
          </p:cNvSpPr>
          <p:nvPr/>
        </p:nvSpPr>
        <p:spPr bwMode="auto">
          <a:xfrm flipV="1">
            <a:off x="5131419" y="2027583"/>
            <a:ext cx="377791" cy="878210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Text Box 84"/>
          <p:cNvSpPr txBox="1">
            <a:spLocks noChangeArrowheads="1"/>
          </p:cNvSpPr>
          <p:nvPr/>
        </p:nvSpPr>
        <p:spPr bwMode="auto">
          <a:xfrm>
            <a:off x="4898108" y="1685585"/>
            <a:ext cx="902529" cy="381850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Hezekiah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715-686BC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76"/>
          <p:cNvSpPr txBox="1">
            <a:spLocks noChangeArrowheads="1"/>
          </p:cNvSpPr>
          <p:nvPr/>
        </p:nvSpPr>
        <p:spPr bwMode="auto">
          <a:xfrm>
            <a:off x="4466311" y="2209800"/>
            <a:ext cx="838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Jotham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739-735BC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 Box 82"/>
          <p:cNvSpPr txBox="1">
            <a:spLocks noChangeArrowheads="1"/>
          </p:cNvSpPr>
          <p:nvPr/>
        </p:nvSpPr>
        <p:spPr bwMode="auto">
          <a:xfrm>
            <a:off x="5247167" y="4727435"/>
            <a:ext cx="831850" cy="37796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Manasseh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686-642BC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Freeform 83"/>
          <p:cNvSpPr>
            <a:spLocks/>
          </p:cNvSpPr>
          <p:nvPr/>
        </p:nvSpPr>
        <p:spPr bwMode="auto">
          <a:xfrm>
            <a:off x="5535187" y="3315671"/>
            <a:ext cx="574193" cy="1419174"/>
          </a:xfrm>
          <a:custGeom>
            <a:avLst/>
            <a:gdLst/>
            <a:ahLst/>
            <a:cxnLst>
              <a:cxn ang="0">
                <a:pos x="140737" y="1824037"/>
              </a:cxn>
              <a:cxn ang="0">
                <a:pos x="728500" y="11"/>
              </a:cxn>
              <a:cxn ang="0">
                <a:pos x="0" y="0"/>
              </a:cxn>
              <a:cxn ang="0">
                <a:pos x="140737" y="1824037"/>
              </a:cxn>
            </a:cxnLst>
            <a:rect l="0" t="0" r="r" b="b"/>
            <a:pathLst>
              <a:path w="728500" h="1824037">
                <a:moveTo>
                  <a:pt x="140737" y="1824037"/>
                </a:moveTo>
                <a:lnTo>
                  <a:pt x="728500" y="11"/>
                </a:lnTo>
                <a:lnTo>
                  <a:pt x="0" y="0"/>
                </a:lnTo>
                <a:lnTo>
                  <a:pt x="140737" y="182403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85"/>
          <p:cNvSpPr>
            <a:spLocks/>
          </p:cNvSpPr>
          <p:nvPr/>
        </p:nvSpPr>
        <p:spPr bwMode="auto">
          <a:xfrm flipH="1" flipV="1">
            <a:off x="6109380" y="2569523"/>
            <a:ext cx="60046" cy="326077"/>
          </a:xfrm>
          <a:custGeom>
            <a:avLst/>
            <a:gdLst/>
            <a:ahLst/>
            <a:cxnLst>
              <a:cxn ang="0">
                <a:pos x="123822" y="419099"/>
              </a:cxn>
              <a:cxn ang="0">
                <a:pos x="618525" y="0"/>
              </a:cxn>
              <a:cxn ang="0">
                <a:pos x="0" y="0"/>
              </a:cxn>
              <a:cxn ang="0">
                <a:pos x="123822" y="419099"/>
              </a:cxn>
            </a:cxnLst>
            <a:rect l="0" t="0" r="r" b="b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4" name="Text Box 91"/>
          <p:cNvSpPr txBox="1">
            <a:spLocks noChangeArrowheads="1"/>
          </p:cNvSpPr>
          <p:nvPr/>
        </p:nvSpPr>
        <p:spPr bwMode="auto">
          <a:xfrm>
            <a:off x="5746899" y="2188957"/>
            <a:ext cx="844550" cy="389441"/>
          </a:xfrm>
          <a:prstGeom prst="rect">
            <a:avLst/>
          </a:prstGeom>
          <a:solidFill>
            <a:srgbClr val="FFC0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Amon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642-640BC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Freeform 86"/>
          <p:cNvSpPr>
            <a:spLocks/>
          </p:cNvSpPr>
          <p:nvPr/>
        </p:nvSpPr>
        <p:spPr bwMode="auto">
          <a:xfrm>
            <a:off x="6165673" y="3315671"/>
            <a:ext cx="384046" cy="878183"/>
          </a:xfrm>
          <a:custGeom>
            <a:avLst/>
            <a:gdLst/>
            <a:ahLst/>
            <a:cxnLst>
              <a:cxn ang="0">
                <a:pos x="281811" y="1128663"/>
              </a:cxn>
              <a:cxn ang="0">
                <a:pos x="486756" y="1578"/>
              </a:cxn>
              <a:cxn ang="0">
                <a:pos x="0" y="0"/>
              </a:cxn>
              <a:cxn ang="0">
                <a:pos x="281811" y="1128663"/>
              </a:cxn>
            </a:cxnLst>
            <a:rect l="0" t="0" r="r" b="b"/>
            <a:pathLst>
              <a:path w="486756" h="1128663">
                <a:moveTo>
                  <a:pt x="281811" y="1128663"/>
                </a:moveTo>
                <a:lnTo>
                  <a:pt x="486756" y="1578"/>
                </a:lnTo>
                <a:lnTo>
                  <a:pt x="0" y="0"/>
                </a:lnTo>
                <a:lnTo>
                  <a:pt x="281811" y="1128663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6" name="Text Box 89"/>
          <p:cNvSpPr txBox="1">
            <a:spLocks noChangeArrowheads="1"/>
          </p:cNvSpPr>
          <p:nvPr/>
        </p:nvSpPr>
        <p:spPr bwMode="auto">
          <a:xfrm>
            <a:off x="5947055" y="4191000"/>
            <a:ext cx="889000" cy="381850"/>
          </a:xfrm>
          <a:prstGeom prst="rect">
            <a:avLst/>
          </a:prstGeom>
          <a:solidFill>
            <a:srgbClr val="009999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Josiah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640-609BC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66"/>
          <p:cNvSpPr>
            <a:spLocks/>
          </p:cNvSpPr>
          <p:nvPr/>
        </p:nvSpPr>
        <p:spPr bwMode="auto">
          <a:xfrm flipV="1">
            <a:off x="1066800" y="2006600"/>
            <a:ext cx="1524000" cy="889000"/>
          </a:xfrm>
          <a:custGeom>
            <a:avLst/>
            <a:gdLst>
              <a:gd name="connsiteX0" fmla="*/ 0 w 465621"/>
              <a:gd name="connsiteY0" fmla="*/ 1827437 h 1827437"/>
              <a:gd name="connsiteX1" fmla="*/ 465621 w 465621"/>
              <a:gd name="connsiteY1" fmla="*/ 0 h 1827437"/>
              <a:gd name="connsiteX2" fmla="*/ 265596 w 465621"/>
              <a:gd name="connsiteY2" fmla="*/ 0 h 1827437"/>
              <a:gd name="connsiteX3" fmla="*/ 0 w 465621"/>
              <a:gd name="connsiteY3" fmla="*/ 1827437 h 1827437"/>
              <a:gd name="connsiteX0" fmla="*/ 1092044 w 1557665"/>
              <a:gd name="connsiteY0" fmla="*/ 1827437 h 1827437"/>
              <a:gd name="connsiteX1" fmla="*/ 1557665 w 1557665"/>
              <a:gd name="connsiteY1" fmla="*/ 0 h 1827437"/>
              <a:gd name="connsiteX2" fmla="*/ 0 w 1557665"/>
              <a:gd name="connsiteY2" fmla="*/ 0 h 1827437"/>
              <a:gd name="connsiteX3" fmla="*/ 1092044 w 1557665"/>
              <a:gd name="connsiteY3" fmla="*/ 1827437 h 1827437"/>
              <a:gd name="connsiteX0" fmla="*/ 1092044 w 1985535"/>
              <a:gd name="connsiteY0" fmla="*/ 1827437 h 1827437"/>
              <a:gd name="connsiteX1" fmla="*/ 1985535 w 1985535"/>
              <a:gd name="connsiteY1" fmla="*/ 0 h 1827437"/>
              <a:gd name="connsiteX2" fmla="*/ 0 w 1985535"/>
              <a:gd name="connsiteY2" fmla="*/ 0 h 1827437"/>
              <a:gd name="connsiteX3" fmla="*/ 1092044 w 1985535"/>
              <a:gd name="connsiteY3" fmla="*/ 1827437 h 1827437"/>
              <a:gd name="connsiteX0" fmla="*/ 992768 w 1985535"/>
              <a:gd name="connsiteY0" fmla="*/ 1827437 h 1827437"/>
              <a:gd name="connsiteX1" fmla="*/ 1985535 w 1985535"/>
              <a:gd name="connsiteY1" fmla="*/ 0 h 1827437"/>
              <a:gd name="connsiteX2" fmla="*/ 0 w 1985535"/>
              <a:gd name="connsiteY2" fmla="*/ 0 h 1827437"/>
              <a:gd name="connsiteX3" fmla="*/ 992768 w 1985535"/>
              <a:gd name="connsiteY3" fmla="*/ 1827437 h 18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535" h="1827437">
                <a:moveTo>
                  <a:pt x="992768" y="1827437"/>
                </a:moveTo>
                <a:lnTo>
                  <a:pt x="1985535" y="0"/>
                </a:lnTo>
                <a:lnTo>
                  <a:pt x="0" y="0"/>
                </a:lnTo>
                <a:lnTo>
                  <a:pt x="992768" y="1827437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Freeform 74"/>
          <p:cNvSpPr>
            <a:spLocks/>
          </p:cNvSpPr>
          <p:nvPr/>
        </p:nvSpPr>
        <p:spPr bwMode="auto">
          <a:xfrm flipH="1" flipV="1">
            <a:off x="2609850" y="2023532"/>
            <a:ext cx="1758576" cy="884767"/>
          </a:xfrm>
          <a:custGeom>
            <a:avLst/>
            <a:gdLst>
              <a:gd name="connsiteX0" fmla="*/ 123822 w 1936637"/>
              <a:gd name="connsiteY0" fmla="*/ 419100 h 419100"/>
              <a:gd name="connsiteX1" fmla="*/ 1936637 w 1936637"/>
              <a:gd name="connsiteY1" fmla="*/ 0 h 419100"/>
              <a:gd name="connsiteX2" fmla="*/ 0 w 1936637"/>
              <a:gd name="connsiteY2" fmla="*/ 1 h 419100"/>
              <a:gd name="connsiteX3" fmla="*/ 123822 w 1936637"/>
              <a:gd name="connsiteY3" fmla="*/ 419100 h 419100"/>
              <a:gd name="connsiteX0" fmla="*/ 123822 w 2026508"/>
              <a:gd name="connsiteY0" fmla="*/ 422314 h 422314"/>
              <a:gd name="connsiteX1" fmla="*/ 2026508 w 2026508"/>
              <a:gd name="connsiteY1" fmla="*/ 0 h 422314"/>
              <a:gd name="connsiteX2" fmla="*/ 0 w 2026508"/>
              <a:gd name="connsiteY2" fmla="*/ 3215 h 422314"/>
              <a:gd name="connsiteX3" fmla="*/ 123822 w 2026508"/>
              <a:gd name="connsiteY3" fmla="*/ 422314 h 422314"/>
              <a:gd name="connsiteX0" fmla="*/ 1062477 w 2965163"/>
              <a:gd name="connsiteY0" fmla="*/ 425528 h 425528"/>
              <a:gd name="connsiteX1" fmla="*/ 2965163 w 2965163"/>
              <a:gd name="connsiteY1" fmla="*/ 3214 h 425528"/>
              <a:gd name="connsiteX2" fmla="*/ 0 w 2965163"/>
              <a:gd name="connsiteY2" fmla="*/ 0 h 425528"/>
              <a:gd name="connsiteX3" fmla="*/ 1062477 w 2965163"/>
              <a:gd name="connsiteY3" fmla="*/ 425528 h 425528"/>
              <a:gd name="connsiteX0" fmla="*/ 942650 w 2965163"/>
              <a:gd name="connsiteY0" fmla="*/ 425528 h 425528"/>
              <a:gd name="connsiteX1" fmla="*/ 2965163 w 2965163"/>
              <a:gd name="connsiteY1" fmla="*/ 3214 h 425528"/>
              <a:gd name="connsiteX2" fmla="*/ 0 w 2965163"/>
              <a:gd name="connsiteY2" fmla="*/ 0 h 425528"/>
              <a:gd name="connsiteX3" fmla="*/ 942650 w 2965163"/>
              <a:gd name="connsiteY3" fmla="*/ 425528 h 425528"/>
              <a:gd name="connsiteX0" fmla="*/ 742936 w 2765449"/>
              <a:gd name="connsiteY0" fmla="*/ 425528 h 425528"/>
              <a:gd name="connsiteX1" fmla="*/ 2765449 w 2765449"/>
              <a:gd name="connsiteY1" fmla="*/ 3214 h 425528"/>
              <a:gd name="connsiteX2" fmla="*/ 0 w 2765449"/>
              <a:gd name="connsiteY2" fmla="*/ 0 h 425528"/>
              <a:gd name="connsiteX3" fmla="*/ 742936 w 2765449"/>
              <a:gd name="connsiteY3" fmla="*/ 425528 h 4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49" h="425528">
                <a:moveTo>
                  <a:pt x="742936" y="425528"/>
                </a:moveTo>
                <a:lnTo>
                  <a:pt x="2765449" y="3214"/>
                </a:lnTo>
                <a:lnTo>
                  <a:pt x="0" y="0"/>
                </a:lnTo>
                <a:lnTo>
                  <a:pt x="742936" y="425528"/>
                </a:ln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02" name="Straight Connector 101"/>
          <p:cNvCxnSpPr>
            <a:stCxn id="83" idx="2"/>
          </p:cNvCxnSpPr>
          <p:nvPr/>
        </p:nvCxnSpPr>
        <p:spPr>
          <a:xfrm rot="16200000" flipH="1">
            <a:off x="462614" y="2310460"/>
            <a:ext cx="883385" cy="2741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0" idx="2"/>
            <a:endCxn id="92" idx="1"/>
          </p:cNvCxnSpPr>
          <p:nvPr/>
        </p:nvCxnSpPr>
        <p:spPr>
          <a:xfrm rot="5400000">
            <a:off x="2307632" y="2323738"/>
            <a:ext cx="880096" cy="27566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9" idx="0"/>
          </p:cNvCxnSpPr>
          <p:nvPr/>
        </p:nvCxnSpPr>
        <p:spPr>
          <a:xfrm rot="5400000" flipH="1" flipV="1">
            <a:off x="1169686" y="3572147"/>
            <a:ext cx="859413" cy="3445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34" idx="0"/>
          </p:cNvCxnSpPr>
          <p:nvPr/>
        </p:nvCxnSpPr>
        <p:spPr>
          <a:xfrm rot="16200000" flipV="1">
            <a:off x="2371930" y="3554740"/>
            <a:ext cx="854075" cy="382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33" idx="0"/>
          </p:cNvCxnSpPr>
          <p:nvPr/>
        </p:nvCxnSpPr>
        <p:spPr>
          <a:xfrm rot="16200000" flipV="1">
            <a:off x="4083051" y="3636433"/>
            <a:ext cx="860425" cy="21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35:1 – 36:23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443844" y="5257800"/>
            <a:ext cx="2434442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The last days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Of 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</a:endParaRPr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796864" y="4174113"/>
            <a:ext cx="1260536" cy="626487"/>
          </a:xfrm>
          <a:prstGeom prst="rect">
            <a:avLst/>
          </a:prstGeom>
          <a:solidFill>
            <a:srgbClr val="996633"/>
          </a:solidFill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st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Deportation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605 BC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228600" y="2893254"/>
            <a:ext cx="8699200" cy="429828"/>
            <a:chOff x="228600" y="3414234"/>
            <a:chExt cx="8699200" cy="429828"/>
          </a:xfrm>
        </p:grpSpPr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610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605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595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590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585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580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575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570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565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560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3" name="Text Box 61"/>
          <p:cNvSpPr txBox="1">
            <a:spLocks noChangeArrowheads="1"/>
          </p:cNvSpPr>
          <p:nvPr/>
        </p:nvSpPr>
        <p:spPr bwMode="auto">
          <a:xfrm>
            <a:off x="304800" y="1625600"/>
            <a:ext cx="924824" cy="380263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Jehoahaz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609 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65"/>
          <p:cNvSpPr txBox="1">
            <a:spLocks noChangeArrowheads="1"/>
          </p:cNvSpPr>
          <p:nvPr/>
        </p:nvSpPr>
        <p:spPr bwMode="auto">
          <a:xfrm>
            <a:off x="1447800" y="1634065"/>
            <a:ext cx="838200" cy="381000"/>
          </a:xfrm>
          <a:prstGeom prst="rect">
            <a:avLst/>
          </a:prstGeom>
          <a:solidFill>
            <a:srgbClr val="FF00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Jehoiakim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608-598BC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72"/>
          <p:cNvSpPr txBox="1">
            <a:spLocks noChangeArrowheads="1"/>
          </p:cNvSpPr>
          <p:nvPr/>
        </p:nvSpPr>
        <p:spPr bwMode="auto">
          <a:xfrm>
            <a:off x="2494419" y="1634065"/>
            <a:ext cx="782181" cy="387455"/>
          </a:xfrm>
          <a:prstGeom prst="rect">
            <a:avLst/>
          </a:prstGeom>
          <a:solidFill>
            <a:srgbClr val="80008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Jehoiachin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597BC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73"/>
          <p:cNvSpPr txBox="1">
            <a:spLocks noChangeArrowheads="1"/>
          </p:cNvSpPr>
          <p:nvPr/>
        </p:nvSpPr>
        <p:spPr bwMode="auto">
          <a:xfrm>
            <a:off x="3429000" y="1642532"/>
            <a:ext cx="903141" cy="389441"/>
          </a:xfrm>
          <a:prstGeom prst="rect">
            <a:avLst/>
          </a:prstGeom>
          <a:solidFill>
            <a:srgbClr val="4D4D4D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Zedekiah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597-586BC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 Box 78"/>
          <p:cNvSpPr txBox="1">
            <a:spLocks noChangeArrowheads="1"/>
          </p:cNvSpPr>
          <p:nvPr/>
        </p:nvSpPr>
        <p:spPr bwMode="auto">
          <a:xfrm>
            <a:off x="3933825" y="4173008"/>
            <a:ext cx="1371600" cy="609600"/>
          </a:xfrm>
          <a:prstGeom prst="rect">
            <a:avLst/>
          </a:prstGeom>
          <a:solidFill>
            <a:srgbClr val="99CC00"/>
          </a:solidFill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rd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Deportation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586 BC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 Box 70"/>
          <p:cNvSpPr txBox="1">
            <a:spLocks noChangeArrowheads="1"/>
          </p:cNvSpPr>
          <p:nvPr/>
        </p:nvSpPr>
        <p:spPr bwMode="auto">
          <a:xfrm>
            <a:off x="2322799" y="4173008"/>
            <a:ext cx="1334795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nd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Deportation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597 BC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92" grpId="0" animBg="1"/>
      <p:bldP spid="92" grpId="1" animBg="1"/>
      <p:bldP spid="93" grpId="0" animBg="1"/>
      <p:bldP spid="93" grpId="1" animBg="1"/>
      <p:bldP spid="49" grpId="0" animBg="1"/>
      <p:bldP spid="49" grpId="1" animBg="1"/>
      <p:bldP spid="83" grpId="0" animBg="1"/>
      <p:bldP spid="83" grpId="1" animBg="1"/>
      <p:bldP spid="85" grpId="0" animBg="1"/>
      <p:bldP spid="85" grpId="1" animBg="1"/>
      <p:bldP spid="90" grpId="0" animBg="1"/>
      <p:bldP spid="90" grpId="1" animBg="1"/>
      <p:bldP spid="91" grpId="0" animBg="1"/>
      <p:bldP spid="91" grpId="1" animBg="1"/>
      <p:bldP spid="133" grpId="0" animBg="1"/>
      <p:bldP spid="133" grpId="1" animBg="1"/>
      <p:bldP spid="134" grpId="0" animBg="1"/>
      <p:bldP spid="1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35:1 – 36:23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Eze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12:13 ~ 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will also spread My net over him, and he shall be caught in My snare. I will bring him to Babylon, </a:t>
            </a:r>
            <a:r>
              <a:rPr lang="en-US" sz="29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land of the Chaldeans; yet he shall not see it, though he shall die there.</a:t>
            </a:r>
            <a:endParaRPr lang="en-US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225" y="3240975"/>
            <a:ext cx="8229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Jer. 39:6-7 ~ </a:t>
            </a:r>
            <a:r>
              <a:rPr lang="en-US" sz="2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the king of Babylon killed the sons of Zedekiah before his eyes in </a:t>
            </a:r>
            <a:r>
              <a:rPr lang="en-US" sz="2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Riblah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the king of Babylon also killed all the nobles of Judah. </a:t>
            </a:r>
            <a:r>
              <a:rPr lang="en-US" sz="2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Moreover he put out Zedekiah’s eyes, and bound him with bronze fetters to carry him off to Babylon.</a:t>
            </a:r>
            <a:endParaRPr lang="en-US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35:1 – 36:23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Is. 44:28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says of Cyrus, ‘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is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My shepherd, And he shall perform all My pleasure, Saying to Jerusalem, "You shall be built," And to the temple, "Your foundation shall be laid."’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225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Is. 45:1-3 ~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Thus says the LORD to His anointed,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Cyrus, whose right hand I have held—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subdue nations before him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loose the armor of kings,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open before him the double doors,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that the gates will not be shut:</a:t>
            </a:r>
          </a:p>
          <a:p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 will go before you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make the crooked places straight;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2767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will break in pieces the gates of bronze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cut the bars of iron.</a:t>
            </a:r>
          </a:p>
          <a:p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will give you the treasures of darkness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hidden riches of secret places,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you may know that I, the LORD,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call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by your name,</a:t>
            </a:r>
          </a:p>
          <a:p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God of Israel.”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35725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Isaiah prophesied around 725 BC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9865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Cyrus came to the throne in 539 BC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7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444</TotalTime>
  <Words>479</Words>
  <Application>Microsoft Office PowerPoint</Application>
  <PresentationFormat>On-screen Show (4:3)</PresentationFormat>
  <Paragraphs>114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Chronicles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37</cp:revision>
  <dcterms:created xsi:type="dcterms:W3CDTF">2011-05-18T14:03:39Z</dcterms:created>
  <dcterms:modified xsi:type="dcterms:W3CDTF">2011-05-19T15:07:39Z</dcterms:modified>
</cp:coreProperties>
</file>